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  <p:sldMasterId id="2147483675" r:id="rId7"/>
    <p:sldMasterId id="2147483690" r:id="rId8"/>
    <p:sldMasterId id="2147483718" r:id="rId9"/>
    <p:sldMasterId id="2147483723" r:id="rId10"/>
  </p:sldMasterIdLst>
  <p:notesMasterIdLst>
    <p:notesMasterId r:id="rId20"/>
  </p:notesMasterIdLst>
  <p:sldIdLst>
    <p:sldId id="1128" r:id="rId11"/>
    <p:sldId id="256" r:id="rId12"/>
    <p:sldId id="1146" r:id="rId13"/>
    <p:sldId id="1145" r:id="rId14"/>
    <p:sldId id="1138" r:id="rId15"/>
    <p:sldId id="1046" r:id="rId16"/>
    <p:sldId id="1043" r:id="rId17"/>
    <p:sldId id="1143" r:id="rId18"/>
    <p:sldId id="1144" r:id="rId19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y Fearon" initials="MF" lastIdx="3" clrIdx="0">
    <p:extLst>
      <p:ext uri="{19B8F6BF-5375-455C-9EA6-DF929625EA0E}">
        <p15:presenceInfo xmlns:p15="http://schemas.microsoft.com/office/powerpoint/2012/main" userId="S::mfearon@bmsworldmission.org::e59a8d36-2641-4e38-8e51-c02fb321623d" providerId="AD"/>
      </p:ext>
    </p:extLst>
  </p:cmAuthor>
  <p:cmAuthor id="2" name="Ruth Whiter" initials="RW" lastIdx="2" clrIdx="1">
    <p:extLst>
      <p:ext uri="{19B8F6BF-5375-455C-9EA6-DF929625EA0E}">
        <p15:presenceInfo xmlns:p15="http://schemas.microsoft.com/office/powerpoint/2012/main" userId="S::rwhiter@bmsworldmission.org::8d442707-7f68-41f6-9077-17dd094e3e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3333FF"/>
    <a:srgbClr val="CCFF99"/>
    <a:srgbClr val="CCFF66"/>
    <a:srgbClr val="EFFFFF"/>
    <a:srgbClr val="CCFFFF"/>
    <a:srgbClr val="006600"/>
    <a:srgbClr val="FAD8C1"/>
    <a:srgbClr val="222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DEC4E3FF-0FD5-4D35-8F76-18C986FFB00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688B66AE-F858-4A31-A7CD-8B2E7A23FA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68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E9870-0703-46D3-841B-E063B1B08327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0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E9870-0703-46D3-841B-E063B1B08327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0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E9870-0703-46D3-841B-E063B1B08327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6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0B90-5CE7-4BAF-AEBE-6B92B42B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36D5A-9197-4931-A9C5-79C6D0766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B13ED-67D3-47AC-AE82-611A5855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C09E-982D-43C2-9BB7-5C51229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BCB9A-0DC2-439B-87A9-3802C484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0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776A-9F5B-4C84-A825-F489D7A9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F299C-E577-4E45-886E-9B3768953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8FE7D-4760-4666-AE24-932A6AA34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68EE2-4623-4A11-904D-FC94F569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18F4F-6269-48FD-9F02-FE469003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9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1F75A-988B-4C6A-BF46-BF05F70BD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3298D-0E2F-4CD4-AFD5-A7014DC9F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BDFD-AF26-4209-A3DD-D858782F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453C3-EBA0-4D6C-9CB2-24ACF8DF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FFAE9-A184-4CF2-AF62-8EF93348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18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0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2B0C-CB77-435A-99C3-E8C4ED4B1F67}" type="datetimeFigureOut">
              <a:rPr lang="de-DE" smtClean="0"/>
              <a:t>26.10.2022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A7C6-A71B-4CAB-BFCD-E3D0F2A976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46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7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2B0C-CB77-435A-99C3-E8C4ED4B1F67}" type="datetimeFigureOut">
              <a:rPr lang="de-DE" smtClean="0"/>
              <a:t>26.10.2022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A7C6-A71B-4CAB-BFCD-E3D0F2A976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904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50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2B0C-CB77-435A-99C3-E8C4ED4B1F67}" type="datetimeFigureOut">
              <a:rPr lang="de-DE" smtClean="0"/>
              <a:t>26.10.2022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8A7C6-A71B-4CAB-BFCD-E3D0F2A976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76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1C4E8E-27AF-4690-96ED-EA948C44A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27192"/>
            <a:ext cx="12192000" cy="1130808"/>
          </a:xfrm>
          <a:prstGeom prst="rect">
            <a:avLst/>
          </a:prstGeom>
        </p:spPr>
      </p:pic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25707B1-D285-40B6-A558-B1B0224DD5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24006" y="2038522"/>
            <a:ext cx="1743989" cy="27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1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158909"/>
            <a:ext cx="11220008" cy="1019720"/>
          </a:xfrm>
          <a:prstGeom prst="rect">
            <a:avLst/>
          </a:prstGeom>
        </p:spPr>
        <p:txBody>
          <a:bodyPr/>
          <a:lstStyle>
            <a:lvl1pPr>
              <a:defRPr sz="5333" b="1">
                <a:solidFill>
                  <a:srgbClr val="D5007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110724"/>
            <a:ext cx="11220008" cy="764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51A6F-ABEA-4D4F-A9E0-B01308486DD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EACDF2-56C6-47D0-9970-65F36362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DBA7BF9-25AE-43D5-959F-FBB081946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8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2199-2400-4E89-86FF-38E95B47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9887-B1E9-406B-9078-666FB3392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5D4BE-BE6D-41A9-A8EF-46DC6783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C4A2-1062-4954-960E-A2FB86F97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465C-30DE-469A-B935-67E65F7D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49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293133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5007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122000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05401"/>
            <a:ext cx="2844800" cy="27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04F27C-B5AE-5C46-8865-125C4EA7EC9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05401"/>
            <a:ext cx="3860800" cy="27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05401"/>
            <a:ext cx="3092009" cy="27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5F3D69-10D1-4E11-B871-4F8F9B6B9E5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CD5E4A-96D7-4163-8C9C-57602358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103A9B0-1248-4BF4-A96B-4DADB9AA1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7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293133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5007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BA9DAB-9569-46DD-8AFD-7E639B6D7DA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83A6B-C141-4939-B1FE-549B5B9D1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C43A8A-28D0-408D-BD35-C34F94769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8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1C4E8E-27AF-4690-96ED-EA948C44A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27192"/>
            <a:ext cx="12192000" cy="1130808"/>
          </a:xfrm>
          <a:prstGeom prst="rect">
            <a:avLst/>
          </a:prstGeom>
        </p:spPr>
      </p:pic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25707B1-D285-40B6-A558-B1B0224DD5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24006" y="2038522"/>
            <a:ext cx="1743989" cy="27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158909"/>
            <a:ext cx="11220008" cy="1019720"/>
          </a:xfrm>
          <a:prstGeom prst="rect">
            <a:avLst/>
          </a:prstGeom>
        </p:spPr>
        <p:txBody>
          <a:bodyPr/>
          <a:lstStyle>
            <a:lvl1pPr>
              <a:defRPr sz="5333" b="1">
                <a:solidFill>
                  <a:srgbClr val="D5007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110724"/>
            <a:ext cx="11220008" cy="764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51A6F-ABEA-4D4F-A9E0-B01308486DD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EACDF2-56C6-47D0-9970-65F36362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DBA7BF9-25AE-43D5-959F-FBB081946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293133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5007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122000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05401"/>
            <a:ext cx="2844800" cy="27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04F27C-B5AE-5C46-8865-125C4EA7EC9E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05401"/>
            <a:ext cx="3860800" cy="27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05401"/>
            <a:ext cx="3092009" cy="27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5F3D69-10D1-4E11-B871-4F8F9B6B9E5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CD5E4A-96D7-4163-8C9C-57602358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103A9B0-1248-4BF4-A96B-4DADB9AA1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2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293133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5007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BA9DAB-9569-46DD-8AFD-7E639B6D7DA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83A6B-C141-4939-B1FE-549B5B9D1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C43A8A-28D0-408D-BD35-C34F94769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43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C9E6-65F7-4249-B72D-7C0E817B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914E-C3AA-4853-BF53-ECB58152D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70D3-68DD-463A-B523-5932DF04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A8BD3-30C2-48F2-898A-9ABDE98D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75DCC-814C-4F5C-A26C-76EFE2E5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2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28C5-51B2-4E01-BB26-010CADD80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0606F-9F99-4EE2-AD55-EEB149C33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52A97-1BD0-4CB7-81A3-18EE30850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D0B1D-0B83-4ECF-AECB-7880C761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6BCC8-AF77-44EE-89BD-A887A0E2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409F6-3848-4496-9471-298A82DB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21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6619-F6EA-4BF5-B887-80C1DADF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6108B-6531-4F46-9E01-CE98B464F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7397B-57B3-475E-8ED0-0D71651DB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BD876-FB08-43AC-BEE6-FD46136E1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F8186-7C85-4BC6-B37C-92ADD486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FB5057-0F97-444E-ABE4-F2114B5D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D862E-E74A-4838-A4BD-D4A5F68D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D0147-1936-4299-A6B0-41310B75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20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6F25-8183-4D56-8730-6C675547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CED5F-F157-47B9-AD00-056E9EF08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AC420-CA88-459D-94A5-C3144EE5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60FD3-720A-4E6C-BB96-9B18733E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087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D49B7-A1B7-41FE-B22D-C966FED5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9CD5B-E57F-4872-A922-B323126F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56E6D-64A1-4DFE-A973-72403FE3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60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0C251-887C-40BC-A11C-A7C39958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29B56-4832-4269-9CF8-1308BB3CC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7DE4C-B218-4A0F-9178-1BDFF31B6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9BA01-5853-4740-82A5-3EB60BAD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A3FD8-509E-4B2F-926C-55E62494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A994D-693C-4BA5-9D69-D3A9CE95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898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EB19-1A91-4EEE-B955-B16D65BB1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71AEED-730A-41E0-8709-3062A786A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C8048-49B1-44C8-99A7-9A23FC998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5C368-F3D9-4BC4-8BD7-2859B617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3A158-E62A-423C-A5FF-458CC81A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C018A-E096-45FE-B400-3934EC73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49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E8380E-125E-4794-8A26-51C8F6080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94D58-B4D8-4EE3-A5E0-4894FFA06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D84B2-1C27-460E-A725-BDC4F9ADE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275AD-DBDC-40C5-AC8E-5B8E7F56A249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2561-B75E-43A7-A6A5-5D09749CB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E5D5-AB23-4C7B-B63D-A9F76CAE1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B048-0A7C-4330-A2F0-CF0F1D66C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8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E76F1-16C0-4850-8B38-8C031675BE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726572"/>
            <a:ext cx="12192000" cy="11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5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D5007C"/>
        </a:buClr>
        <a:buFont typeface="Arial"/>
        <a:buChar char="•"/>
        <a:defRPr sz="37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D5007C"/>
        </a:buClr>
        <a:buSzPct val="100000"/>
        <a:buFont typeface="Arial" panose="020B0604020202020204" pitchFamily="34" charset="0"/>
        <a:buChar char="○"/>
        <a:defRPr sz="3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D5007C"/>
        </a:buClr>
        <a:buFont typeface="Wingdings" panose="05000000000000000000" pitchFamily="2" charset="2"/>
        <a:buChar char="§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E76F1-16C0-4850-8B38-8C031675BE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726572"/>
            <a:ext cx="12192000" cy="11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D5007C"/>
        </a:buClr>
        <a:buFont typeface="Arial"/>
        <a:buChar char="•"/>
        <a:defRPr sz="3733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D5007C"/>
        </a:buClr>
        <a:buSzPct val="100000"/>
        <a:buFont typeface="Arial" panose="020B0604020202020204" pitchFamily="34" charset="0"/>
        <a:buChar char="○"/>
        <a:defRPr sz="3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D5007C"/>
        </a:buClr>
        <a:buFont typeface="Wingdings" panose="05000000000000000000" pitchFamily="2" charset="2"/>
        <a:buChar char="§"/>
        <a:defRPr sz="2667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server.org/highway-signs2/n/nomination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roundreport.com/3-tips-for-keeping-your-home-mold-fre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61744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E21D5CC-4465-45B0-B4BB-4E56476367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169" y="420532"/>
            <a:ext cx="2051852" cy="195641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AB09C-81F3-5560-D359-5F147734DA6D}"/>
              </a:ext>
            </a:extLst>
          </p:cNvPr>
          <p:cNvSpPr txBox="1"/>
          <p:nvPr/>
        </p:nvSpPr>
        <p:spPr>
          <a:xfrm>
            <a:off x="796414" y="3451122"/>
            <a:ext cx="53831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Welcome to today’s service!</a:t>
            </a:r>
          </a:p>
        </p:txBody>
      </p:sp>
    </p:spTree>
    <p:extLst>
      <p:ext uri="{BB962C8B-B14F-4D97-AF65-F5344CB8AC3E}">
        <p14:creationId xmlns:p14="http://schemas.microsoft.com/office/powerpoint/2010/main" val="118387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51CC605-2E3E-7D3C-1D54-A2DAC5944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162" y="4668067"/>
            <a:ext cx="2051852" cy="1956418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90BE2-1F67-4FA9-12A5-B4BA651C4E38}"/>
              </a:ext>
            </a:extLst>
          </p:cNvPr>
          <p:cNvSpPr txBox="1"/>
          <p:nvPr/>
        </p:nvSpPr>
        <p:spPr>
          <a:xfrm>
            <a:off x="804041" y="1354308"/>
            <a:ext cx="94829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Blackburn Baptist Church</a:t>
            </a:r>
            <a:r>
              <a:rPr lang="en-GB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5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Notices for This Week</a:t>
            </a:r>
          </a:p>
        </p:txBody>
      </p:sp>
    </p:spTree>
    <p:extLst>
      <p:ext uri="{BB962C8B-B14F-4D97-AF65-F5344CB8AC3E}">
        <p14:creationId xmlns:p14="http://schemas.microsoft.com/office/powerpoint/2010/main" val="37522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76951B2-893C-9353-9E23-09EB51BF9D9B}"/>
              </a:ext>
            </a:extLst>
          </p:cNvPr>
          <p:cNvSpPr txBox="1"/>
          <p:nvPr/>
        </p:nvSpPr>
        <p:spPr>
          <a:xfrm>
            <a:off x="4542503" y="366747"/>
            <a:ext cx="7123471" cy="328739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lIns="180000" tIns="180000" rIns="180000" bIns="18000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received a request from Griffin Park Primary School for some of their pupils to visit the chapel in the near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you be willing to be here to help?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will be a short meeting after today’s service for those who can support this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D6039-CCF3-5FC2-9129-B29637E4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06" y="385921"/>
            <a:ext cx="3758375" cy="3758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EF50D-DFD2-C0A3-5FD3-E95B13977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0" t="28172" r="9557" b="29677"/>
          <a:stretch/>
        </p:blipFill>
        <p:spPr>
          <a:xfrm>
            <a:off x="5324168" y="4499217"/>
            <a:ext cx="5191432" cy="2068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51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76951B2-893C-9353-9E23-09EB51BF9D9B}"/>
              </a:ext>
            </a:extLst>
          </p:cNvPr>
          <p:cNvSpPr txBox="1"/>
          <p:nvPr/>
        </p:nvSpPr>
        <p:spPr>
          <a:xfrm>
            <a:off x="6533535" y="794446"/>
            <a:ext cx="5250426" cy="525716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0" tIns="180000" rIns="180000" bIns="18000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Nominations for the diaconate for the election of deacons due in November need to be received by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 30 October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A nomination form is available from </a:t>
            </a:r>
            <a:r>
              <a:rPr lang="en-GB" dirty="0">
                <a:solidFill>
                  <a:srgbClr val="C00000"/>
                </a:solidFill>
              </a:rPr>
              <a:t>Jane Farmer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66F2E267-4891-71C2-ECF1-2D465F8EA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1" y="888999"/>
            <a:ext cx="5458132" cy="3638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55EEC-8CC8-739A-4060-3042D92C56D6}"/>
              </a:ext>
            </a:extLst>
          </p:cNvPr>
          <p:cNvSpPr txBox="1"/>
          <p:nvPr/>
        </p:nvSpPr>
        <p:spPr>
          <a:xfrm>
            <a:off x="6754761" y="3712870"/>
            <a:ext cx="4085305" cy="82230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That’s today!</a:t>
            </a:r>
          </a:p>
        </p:txBody>
      </p:sp>
    </p:spTree>
    <p:extLst>
      <p:ext uri="{BB962C8B-B14F-4D97-AF65-F5344CB8AC3E}">
        <p14:creationId xmlns:p14="http://schemas.microsoft.com/office/powerpoint/2010/main" val="34656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B34BB-5FD9-6ED6-6059-CDBEEA87B400}"/>
              </a:ext>
            </a:extLst>
          </p:cNvPr>
          <p:cNvSpPr txBox="1"/>
          <p:nvPr/>
        </p:nvSpPr>
        <p:spPr>
          <a:xfrm>
            <a:off x="381567" y="338563"/>
            <a:ext cx="4071125" cy="1267215"/>
          </a:xfrm>
          <a:prstGeom prst="rect">
            <a:avLst/>
          </a:prstGeom>
          <a:noFill/>
        </p:spPr>
        <p:txBody>
          <a:bodyPr wrap="none" lIns="216000" tIns="216000" rIns="216000" bIns="216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Bright Party!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566BE-9B6B-5363-9B31-3B4E534DBF2F}"/>
              </a:ext>
            </a:extLst>
          </p:cNvPr>
          <p:cNvSpPr txBox="1"/>
          <p:nvPr/>
        </p:nvSpPr>
        <p:spPr>
          <a:xfrm>
            <a:off x="516194" y="1887792"/>
            <a:ext cx="10943303" cy="325661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</a:rPr>
              <a:t>Calling all kids!</a:t>
            </a:r>
          </a:p>
          <a:p>
            <a:endParaRPr lang="en-GB" sz="3600" b="1" dirty="0">
              <a:solidFill>
                <a:srgbClr val="FF0000"/>
              </a:solidFill>
            </a:endParaRPr>
          </a:p>
          <a:p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We’re having a party here tomorrow evening (31 October) at 6 pm to celebrate the light of Jesus - rather than the darkness of Halloween.  </a:t>
            </a: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Why not come along?</a:t>
            </a:r>
          </a:p>
        </p:txBody>
      </p:sp>
    </p:spTree>
    <p:extLst>
      <p:ext uri="{BB962C8B-B14F-4D97-AF65-F5344CB8AC3E}">
        <p14:creationId xmlns:p14="http://schemas.microsoft.com/office/powerpoint/2010/main" val="12172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colorful&#10;&#10;Description automatically generated">
            <a:extLst>
              <a:ext uri="{FF2B5EF4-FFF2-40B4-BE49-F238E27FC236}">
                <a16:creationId xmlns:a16="http://schemas.microsoft.com/office/drawing/2014/main" id="{837E95F3-D39F-79BE-334E-A61F6E7C3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-30777"/>
            <a:ext cx="12192000" cy="68887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29D144-E596-C174-424D-AC1EA614A0C5}"/>
              </a:ext>
            </a:extLst>
          </p:cNvPr>
          <p:cNvSpPr/>
          <p:nvPr/>
        </p:nvSpPr>
        <p:spPr>
          <a:xfrm>
            <a:off x="6208295" y="3609474"/>
            <a:ext cx="5558589" cy="2791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help if you can with our self-help cleaning on Thursday 3 November, 10.00 – 11.30</a:t>
            </a:r>
          </a:p>
        </p:txBody>
      </p:sp>
    </p:spTree>
    <p:extLst>
      <p:ext uri="{BB962C8B-B14F-4D97-AF65-F5344CB8AC3E}">
        <p14:creationId xmlns:p14="http://schemas.microsoft.com/office/powerpoint/2010/main" val="344122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97FEC-F4CB-42D0-8A4C-CDDE58412CB6}"/>
              </a:ext>
            </a:extLst>
          </p:cNvPr>
          <p:cNvSpPr txBox="1"/>
          <p:nvPr/>
        </p:nvSpPr>
        <p:spPr>
          <a:xfrm>
            <a:off x="382794" y="427047"/>
            <a:ext cx="10211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00C8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Regular Activities During the Coming Week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37ADE35-C97D-8BBF-49E8-9D5C00443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28214"/>
              </p:ext>
            </p:extLst>
          </p:nvPr>
        </p:nvGraphicFramePr>
        <p:xfrm>
          <a:off x="418240" y="1422716"/>
          <a:ext cx="11316560" cy="45998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68238">
                  <a:extLst>
                    <a:ext uri="{9D8B030D-6E8A-4147-A177-3AD203B41FA5}">
                      <a16:colId xmlns:a16="http://schemas.microsoft.com/office/drawing/2014/main" val="226354816"/>
                    </a:ext>
                  </a:extLst>
                </a:gridCol>
                <a:gridCol w="4548322">
                  <a:extLst>
                    <a:ext uri="{9D8B030D-6E8A-4147-A177-3AD203B41FA5}">
                      <a16:colId xmlns:a16="http://schemas.microsoft.com/office/drawing/2014/main" val="541971782"/>
                    </a:ext>
                  </a:extLst>
                </a:gridCol>
              </a:tblGrid>
              <a:tr h="521737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‘Take a Break’ Coffee Morning 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Tuesday 1, 10.00 – 12.30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3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Informal Music</a:t>
                      </a:r>
                      <a:r>
                        <a:rPr kumimoji="0" lang="en-GB" sz="2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Morning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Tuesday 1, 10.30</a:t>
                      </a:r>
                      <a:endParaRPr lang="en-GB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691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/>
                        <a:t>Ladies’ Bible Study</a:t>
                      </a:r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Tuesday 1, 10.45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92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/>
                        <a:t>‘Tiddlywinks’ Parent and Toddler Group</a:t>
                      </a:r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/>
                        <a:t>Wednesday 2, 09.30 – 11.30</a:t>
                      </a:r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72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/>
                        <a:t>‘Orbit’ Youth Drop-in (two age-based groups)</a:t>
                      </a:r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/>
                        <a:t>Thursday 3, 16.45 – 19.30</a:t>
                      </a:r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84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Fellowship Meeting (Prayer Meeting)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Thursday 3</a:t>
                      </a: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19.30 </a:t>
                      </a:r>
                      <a:r>
                        <a:rPr lang="en-GB" sz="2400" b="1" dirty="0"/>
                        <a:t>–</a:t>
                      </a: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20.30 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26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Life International Church: Bible Study &amp; Prayer 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GB" sz="2400" b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Friday 4, 20.00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596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Movie Morning 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Saturday 5, 10.30 – 12.00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431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Life International Church: Service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Saturday 5, 17.00</a:t>
                      </a:r>
                      <a:endParaRPr lang="en-GB" sz="2400" b="1" dirty="0"/>
                    </a:p>
                  </a:txBody>
                  <a:tcPr marL="108000" marR="108000" marT="72000" marB="720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52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3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C20F217-413F-06CB-610C-CBFF9722EE58}"/>
              </a:ext>
            </a:extLst>
          </p:cNvPr>
          <p:cNvSpPr txBox="1"/>
          <p:nvPr/>
        </p:nvSpPr>
        <p:spPr>
          <a:xfrm>
            <a:off x="327490" y="549961"/>
            <a:ext cx="6696715" cy="1113327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216000" rIns="216000" bIns="216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C8">
                    <a:alpha val="85000"/>
                  </a:srgb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 Sunday, 6 November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C8220-2F65-8D54-C41D-BE7886C6496E}"/>
              </a:ext>
            </a:extLst>
          </p:cNvPr>
          <p:cNvSpPr txBox="1"/>
          <p:nvPr/>
        </p:nvSpPr>
        <p:spPr>
          <a:xfrm>
            <a:off x="357697" y="1634919"/>
            <a:ext cx="7658543" cy="8559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0" tIns="180000" rIns="180000" bIns="180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Communion service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E8864-FC11-789B-112A-F8B31377BF0D}"/>
              </a:ext>
            </a:extLst>
          </p:cNvPr>
          <p:cNvSpPr txBox="1"/>
          <p:nvPr/>
        </p:nvSpPr>
        <p:spPr>
          <a:xfrm>
            <a:off x="8061960" y="466382"/>
            <a:ext cx="3672840" cy="1298699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5000"/>
                  </a:srgb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10.45 am at Bethesda Chapel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6C29D-83CA-89BA-6FB2-3F20642D8F21}"/>
              </a:ext>
            </a:extLst>
          </p:cNvPr>
          <p:cNvSpPr txBox="1"/>
          <p:nvPr/>
        </p:nvSpPr>
        <p:spPr>
          <a:xfrm>
            <a:off x="302090" y="3293161"/>
            <a:ext cx="5551402" cy="1113327"/>
          </a:xfrm>
          <a:prstGeom prst="rect">
            <a:avLst/>
          </a:prstGeom>
          <a:solidFill>
            <a:schemeClr val="bg1"/>
          </a:solidFill>
        </p:spPr>
        <p:txBody>
          <a:bodyPr wrap="none" lIns="216000" tIns="216000" rIns="216000" bIns="216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C8">
                    <a:alpha val="85000"/>
                  </a:srgb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Sunday, 13 November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CA173-0317-432F-186E-FDCE0872A9A2}"/>
              </a:ext>
            </a:extLst>
          </p:cNvPr>
          <p:cNvSpPr txBox="1"/>
          <p:nvPr/>
        </p:nvSpPr>
        <p:spPr>
          <a:xfrm>
            <a:off x="332297" y="4378119"/>
            <a:ext cx="7658543" cy="8559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0" tIns="180000" rIns="180000" bIns="180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Remembrance Day service, led by Alec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red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DB3F1AB9-C947-C0C6-DB3C-C4F992D7D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27" b="89968" l="8392" r="92544">
                        <a14:foregroundMark x1="51491" y1="54409" x2="51491" y2="54409"/>
                        <a14:foregroundMark x1="50877" y1="53762" x2="50877" y2="53762"/>
                        <a14:foregroundMark x1="52135" y1="53964" x2="52135" y2="53964"/>
                        <a14:foregroundMark x1="53070" y1="56149" x2="53070" y2="56149"/>
                        <a14:foregroundMark x1="51199" y1="57403" x2="51199" y2="57403"/>
                        <a14:foregroundMark x1="50117" y1="56998" x2="50117" y2="56998"/>
                        <a14:foregroundMark x1="49474" y1="55057" x2="49474" y2="55057"/>
                        <a14:foregroundMark x1="49649" y1="53762" x2="49649" y2="53762"/>
                        <a14:foregroundMark x1="50556" y1="53317" x2="50556" y2="53317"/>
                        <a14:foregroundMark x1="49795" y1="55704" x2="49795" y2="55704"/>
                        <a14:foregroundMark x1="48246" y1="54207" x2="48246" y2="54207"/>
                        <a14:foregroundMark x1="48538" y1="55259" x2="48538" y2="55259"/>
                        <a14:foregroundMark x1="50409" y1="51173" x2="50409" y2="51173"/>
                        <a14:foregroundMark x1="51959" y1="50769" x2="51959" y2="50769"/>
                        <a14:foregroundMark x1="37047" y1="11408" x2="37047" y2="11408"/>
                        <a14:foregroundMark x1="37047" y1="11408" x2="37047" y2="11408"/>
                        <a14:foregroundMark x1="33158" y1="11408" x2="33158" y2="11408"/>
                        <a14:foregroundMark x1="40936" y1="10113" x2="40936" y2="10113"/>
                        <a14:foregroundMark x1="44503" y1="10113" x2="44503" y2="10113"/>
                        <a14:foregroundMark x1="47924" y1="10316" x2="47924" y2="10316"/>
                        <a14:foregroundMark x1="57719" y1="8617" x2="57719" y2="8617"/>
                        <a14:foregroundMark x1="35789" y1="9668" x2="35789" y2="9668"/>
                        <a14:foregroundMark x1="31930" y1="10761" x2="31930" y2="10761"/>
                        <a14:foregroundMark x1="38304" y1="10316" x2="38304" y2="10316"/>
                        <a14:foregroundMark x1="36579" y1="18487" x2="36579" y2="18487"/>
                        <a14:foregroundMark x1="36725" y1="14846" x2="36725" y2="14846"/>
                        <a14:foregroundMark x1="9854" y1="50121" x2="9854" y2="50121"/>
                        <a14:foregroundMark x1="9678" y1="52670" x2="9678" y2="52670"/>
                        <a14:foregroundMark x1="10146" y1="52265" x2="10146" y2="52265"/>
                        <a14:foregroundMark x1="9532" y1="55906" x2="9532" y2="55906"/>
                        <a14:foregroundMark x1="8450" y1="51618" x2="8450" y2="51618"/>
                        <a14:foregroundMark x1="10146" y1="44943" x2="10146" y2="44943"/>
                        <a14:foregroundMark x1="9532" y1="39563" x2="9532" y2="39563"/>
                        <a14:foregroundMark x1="10146" y1="51173" x2="10146" y2="51173"/>
                        <a14:foregroundMark x1="9211" y1="57848" x2="9211" y2="57848"/>
                        <a14:foregroundMark x1="9854" y1="57848" x2="9854" y2="57848"/>
                        <a14:foregroundMark x1="10146" y1="52468" x2="10146" y2="52468"/>
                        <a14:foregroundMark x1="10146" y1="45793" x2="10146" y2="45793"/>
                        <a14:foregroundMark x1="91754" y1="52063" x2="91754" y2="52063"/>
                        <a14:foregroundMark x1="91930" y1="60639" x2="91930" y2="60639"/>
                        <a14:foregroundMark x1="90673" y1="64078" x2="90673" y2="64078"/>
                        <a14:foregroundMark x1="10322" y1="44741" x2="10322" y2="44741"/>
                        <a14:foregroundMark x1="10146" y1="40008" x2="10146" y2="40008"/>
                        <a14:foregroundMark x1="10146" y1="53115" x2="10146" y2="53115"/>
                        <a14:foregroundMark x1="91608" y1="55704" x2="91608" y2="55704"/>
                        <a14:foregroundMark x1="90673" y1="62379" x2="90673" y2="62379"/>
                        <a14:foregroundMark x1="92076" y1="52265" x2="92076" y2="52265"/>
                        <a14:foregroundMark x1="92076" y1="57403" x2="92076" y2="57403"/>
                        <a14:foregroundMark x1="92076" y1="57403" x2="92076" y2="57403"/>
                        <a14:foregroundMark x1="91930" y1="57403" x2="91930" y2="57403"/>
                        <a14:foregroundMark x1="90994" y1="61286" x2="90994" y2="61286"/>
                        <a14:foregroundMark x1="90994" y1="63430" x2="90994" y2="63430"/>
                        <a14:foregroundMark x1="90994" y1="63430" x2="90994" y2="63430"/>
                        <a14:foregroundMark x1="92076" y1="51618" x2="92076" y2="51618"/>
                        <a14:foregroundMark x1="91140" y1="48827" x2="91140" y2="48827"/>
                        <a14:foregroundMark x1="90673" y1="47532" x2="90673" y2="47532"/>
                        <a14:foregroundMark x1="92544" y1="50526" x2="92544" y2="50526"/>
                        <a14:foregroundMark x1="91287" y1="56351" x2="91287" y2="56351"/>
                        <a14:foregroundMark x1="91754" y1="58940" x2="91754" y2="58940"/>
                        <a14:foregroundMark x1="90673" y1="62783" x2="90673" y2="62783"/>
                        <a14:foregroundMark x1="39678" y1="7727" x2="39678" y2="7727"/>
                        <a14:foregroundMark x1="35497" y1="7727" x2="35497" y2="7727"/>
                        <a14:foregroundMark x1="42807" y1="7727" x2="42807" y2="7727"/>
                        <a14:foregroundMark x1="35789" y1="7727" x2="35789" y2="7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62835" y="4565325"/>
            <a:ext cx="2600597" cy="18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8CA020A-31FD-444A-BD00-FD93C0E74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677" y="284973"/>
            <a:ext cx="2110003" cy="1758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805F86-9675-A3CD-0035-3CD7455A32A8}"/>
              </a:ext>
            </a:extLst>
          </p:cNvPr>
          <p:cNvSpPr txBox="1"/>
          <p:nvPr/>
        </p:nvSpPr>
        <p:spPr>
          <a:xfrm>
            <a:off x="426523" y="258397"/>
            <a:ext cx="8504117" cy="184084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0" tIns="180000" rIns="180000" bIns="180000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00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We’re planning to support Operation Christmas Child again this year – packing shoeboxes for children who will have very little this Christmas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suitcase, container, indoor, luggage&#10;&#10;Description automatically generated">
            <a:extLst>
              <a:ext uri="{FF2B5EF4-FFF2-40B4-BE49-F238E27FC236}">
                <a16:creationId xmlns:a16="http://schemas.microsoft.com/office/drawing/2014/main" id="{60A3311C-0041-1C4F-84B1-F5732D64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71" y="2504369"/>
            <a:ext cx="4599878" cy="344990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6951B2-893C-9353-9E23-09EB51BF9D9B}"/>
              </a:ext>
            </a:extLst>
          </p:cNvPr>
          <p:cNvSpPr txBox="1"/>
          <p:nvPr/>
        </p:nvSpPr>
        <p:spPr>
          <a:xfrm>
            <a:off x="5364480" y="2241755"/>
            <a:ext cx="6827520" cy="23332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0" tIns="180000" rIns="180000" bIns="18000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can get involved, we have some leaflets with instructions and boxes available here – or contact Morag Dewhurst for more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2ED37B-E0E3-C2F3-CE2F-B58B3190ACF5}"/>
              </a:ext>
            </a:extLst>
          </p:cNvPr>
          <p:cNvSpPr txBox="1"/>
          <p:nvPr/>
        </p:nvSpPr>
        <p:spPr>
          <a:xfrm>
            <a:off x="5596521" y="4778221"/>
            <a:ext cx="5863959" cy="1251923"/>
          </a:xfrm>
          <a:prstGeom prst="roundRect">
            <a:avLst>
              <a:gd name="adj" fmla="val 27866"/>
            </a:avLst>
          </a:prstGeom>
          <a:solidFill>
            <a:srgbClr val="0000FF"/>
          </a:solidFill>
          <a:ln>
            <a:noFill/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last Sunday that boxes can be returned is 20 November</a:t>
            </a:r>
          </a:p>
        </p:txBody>
      </p:sp>
    </p:spTree>
    <p:extLst>
      <p:ext uri="{BB962C8B-B14F-4D97-AF65-F5344CB8AC3E}">
        <p14:creationId xmlns:p14="http://schemas.microsoft.com/office/powerpoint/2010/main" val="37720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0000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lding slides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83064"/>
      </a:accent1>
      <a:accent2>
        <a:srgbClr val="D21565"/>
      </a:accent2>
      <a:accent3>
        <a:srgbClr val="472146"/>
      </a:accent3>
      <a:accent4>
        <a:srgbClr val="8064A2"/>
      </a:accent4>
      <a:accent5>
        <a:srgbClr val="A13266"/>
      </a:accent5>
      <a:accent6>
        <a:srgbClr val="7B009A"/>
      </a:accent6>
      <a:hlink>
        <a:srgbClr val="68326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S widescreen PowerPoint template" id="{C464DB87-DB08-B940-9253-159BEA881467}" vid="{7F79955E-28ED-8B4E-8072-44EEB37D3F6A}"/>
    </a:ext>
  </a:extLst>
</a:theme>
</file>

<file path=ppt/theme/theme3.xml><?xml version="1.0" encoding="utf-8"?>
<a:theme xmlns:a="http://schemas.openxmlformats.org/drawingml/2006/main" name="1_Holding slides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83064"/>
      </a:accent1>
      <a:accent2>
        <a:srgbClr val="D21565"/>
      </a:accent2>
      <a:accent3>
        <a:srgbClr val="472146"/>
      </a:accent3>
      <a:accent4>
        <a:srgbClr val="8064A2"/>
      </a:accent4>
      <a:accent5>
        <a:srgbClr val="A13266"/>
      </a:accent5>
      <a:accent6>
        <a:srgbClr val="7B009A"/>
      </a:accent6>
      <a:hlink>
        <a:srgbClr val="68326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S widescreen PowerPoint template" id="{C464DB87-DB08-B940-9253-159BEA881467}" vid="{7F79955E-28ED-8B4E-8072-44EEB37D3F6A}"/>
    </a:ext>
  </a:extLst>
</a:theme>
</file>

<file path=ppt/theme/theme4.xml><?xml version="1.0" encoding="utf-8"?>
<a:theme xmlns:a="http://schemas.openxmlformats.org/drawingml/2006/main" name="2_Holding slides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83064"/>
      </a:accent1>
      <a:accent2>
        <a:srgbClr val="D21565"/>
      </a:accent2>
      <a:accent3>
        <a:srgbClr val="472146"/>
      </a:accent3>
      <a:accent4>
        <a:srgbClr val="8064A2"/>
      </a:accent4>
      <a:accent5>
        <a:srgbClr val="A13266"/>
      </a:accent5>
      <a:accent6>
        <a:srgbClr val="7B009A"/>
      </a:accent6>
      <a:hlink>
        <a:srgbClr val="68326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S widescreen PowerPoint template" id="{C464DB87-DB08-B940-9253-159BEA881467}" vid="{7F79955E-28ED-8B4E-8072-44EEB37D3F6A}"/>
    </a:ext>
  </a:extLst>
</a:theme>
</file>

<file path=ppt/theme/theme5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S widescreen PowerPoint template 2022" id="{75AE96DB-4166-46DE-A6D2-849B9246D41A}" vid="{7A8C2647-9A99-4E3E-9E5E-8665B5E20CD9}"/>
    </a:ext>
  </a:extLst>
</a:theme>
</file>

<file path=ppt/theme/theme6.xml><?xml version="1.0" encoding="utf-8"?>
<a:theme xmlns:a="http://schemas.openxmlformats.org/drawingml/2006/main" name="1_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S widescreen PowerPoint template 2022" id="{36562EF0-2903-4AF8-914B-1D2DC8F67D1F}" vid="{167E7D14-5D3A-45F4-992F-DD76F601FDC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B725B14A0634986408BE87C8651A8" ma:contentTypeVersion="15" ma:contentTypeDescription="Create a new document." ma:contentTypeScope="" ma:versionID="796d39c434c27050e849a409172e9abc">
  <xsd:schema xmlns:xsd="http://www.w3.org/2001/XMLSchema" xmlns:xs="http://www.w3.org/2001/XMLSchema" xmlns:p="http://schemas.microsoft.com/office/2006/metadata/properties" xmlns:ns2="0bf8e561-faf8-47d1-9a4f-b313cdc94a3c" xmlns:ns3="0b7ae917-33e5-4d7d-9ba2-273177014d95" targetNamespace="http://schemas.microsoft.com/office/2006/metadata/properties" ma:root="true" ma:fieldsID="562065da160961fc321c52c12de86b06" ns2:_="" ns3:_="">
    <xsd:import namespace="0bf8e561-faf8-47d1-9a4f-b313cdc94a3c"/>
    <xsd:import namespace="0b7ae917-33e5-4d7d-9ba2-273177014d9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8e561-faf8-47d1-9a4f-b313cdc94a3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ae917-33e5-4d7d-9ba2-273177014d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bf8e561-faf8-47d1-9a4f-b313cdc94a3c">COMMS-1999689070-1738678</_dlc_DocId>
    <_dlc_DocIdUrl xmlns="0bf8e561-faf8-47d1-9a4f-b313cdc94a3c">
      <Url>https://bmsworldmission.sharepoint.com/sites/comms/_layouts/15/DocIdRedir.aspx?ID=COMMS-1999689070-1738678</Url>
      <Description>COMMS-1999689070-1738678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6CDF68-0794-40DB-B233-DEFAFA3C6C50}">
  <ds:schemaRefs>
    <ds:schemaRef ds:uri="0b7ae917-33e5-4d7d-9ba2-273177014d95"/>
    <ds:schemaRef ds:uri="0bf8e561-faf8-47d1-9a4f-b313cdc94a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C9735C7-ACE2-4279-A89E-C16264EA0B4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B48F79A-B073-4E12-8CC7-298741543119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0b7ae917-33e5-4d7d-9ba2-273177014d95"/>
    <ds:schemaRef ds:uri="0bf8e561-faf8-47d1-9a4f-b313cdc94a3c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C8E5E8E8-A778-43EE-BA6E-E7DF71920E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20014</TotalTime>
  <Words>336</Words>
  <Application>Microsoft Office PowerPoint</Application>
  <PresentationFormat>Widescreen</PresentationFormat>
  <Paragraphs>45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Abadi</vt:lpstr>
      <vt:lpstr>Aharoni</vt:lpstr>
      <vt:lpstr>Arial</vt:lpstr>
      <vt:lpstr>Calibri</vt:lpstr>
      <vt:lpstr>Calibri Light</vt:lpstr>
      <vt:lpstr>Wingdings</vt:lpstr>
      <vt:lpstr>Office Theme</vt:lpstr>
      <vt:lpstr>Holding slides</vt:lpstr>
      <vt:lpstr>1_Holding slides</vt:lpstr>
      <vt:lpstr>2_Holding slides</vt:lpstr>
      <vt:lpstr>Content slides</vt:lpstr>
      <vt:lpstr>1_Content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Church quiz</dc:title>
  <dc:creator>Joshua Mutton</dc:creator>
  <cp:lastModifiedBy>Tim Doggart</cp:lastModifiedBy>
  <cp:revision>365</cp:revision>
  <cp:lastPrinted>2022-08-13T09:18:20Z</cp:lastPrinted>
  <dcterms:created xsi:type="dcterms:W3CDTF">2021-07-21T11:15:39Z</dcterms:created>
  <dcterms:modified xsi:type="dcterms:W3CDTF">2022-10-26T21:07:59Z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0x010100E1DB725B14A0634986408BE87C8651A8</vt:lpwstr>
  </property>
  <property fmtid="{D5CDD505-2E9C-101B-9397-08002B2CF9AE}" pid="3" name="_dlc_DocIdItemGuid">
    <vt:lpwstr>d6423318-d0df-4af9-bfb7-5f9409210d1b</vt:lpwstr>
  </property>
</Properties>
</file>